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1" r:id="rId18"/>
    <p:sldId id="272"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10EAA71-7124-47C3-A0ED-D5B6DD23127A}" type="slidenum">
              <a:rPr lang="pl-PL" smtClean="0"/>
              <a:pPr/>
              <a:t>‹#›</a:t>
            </a:fld>
            <a:endParaRPr lang="pl-PL"/>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10EAA71-7124-47C3-A0ED-D5B6DD23127A}" type="slidenum">
              <a:rPr lang="pl-PL" smtClean="0"/>
              <a:pPr/>
              <a:t>‹#›</a:t>
            </a:fld>
            <a:endParaRPr lang="pl-PL"/>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10EAA71-7124-47C3-A0ED-D5B6DD23127A}" type="slidenum">
              <a:rPr lang="pl-PL" smtClean="0"/>
              <a:pPr/>
              <a:t>‹#›</a:t>
            </a:fld>
            <a:endParaRPr lang="pl-P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10EAA71-7124-47C3-A0ED-D5B6DD23127A}" type="slidenum">
              <a:rPr lang="pl-PL" smtClean="0"/>
              <a:pPr/>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10EAA71-7124-47C3-A0ED-D5B6DD23127A}" type="slidenum">
              <a:rPr lang="pl-PL" smtClean="0"/>
              <a:pPr/>
              <a:t>‹#›</a:t>
            </a:fld>
            <a:endParaRPr lang="pl-PL"/>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10EAA71-7124-47C3-A0ED-D5B6DD23127A}" type="slidenum">
              <a:rPr lang="pl-PL" smtClean="0"/>
              <a:pPr/>
              <a:t>‹#›</a:t>
            </a:fld>
            <a:endParaRPr lang="pl-PL"/>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10EAA71-7124-47C3-A0ED-D5B6DD23127A}" type="slidenum">
              <a:rPr lang="pl-PL" smtClean="0"/>
              <a:pPr/>
              <a:t>‹#›</a:t>
            </a:fld>
            <a:endParaRPr lang="pl-PL"/>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10EAA71-7124-47C3-A0ED-D5B6DD23127A}" type="slidenum">
              <a:rPr lang="pl-PL" smtClean="0"/>
              <a:pPr/>
              <a:t>‹#›</a:t>
            </a:fld>
            <a:endParaRPr lang="pl-PL"/>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10EAA71-7124-47C3-A0ED-D5B6DD23127A}" type="slidenum">
              <a:rPr lang="pl-PL" smtClean="0"/>
              <a:pPr/>
              <a:t>‹#›</a:t>
            </a:fld>
            <a:endParaRPr lang="pl-PL"/>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10EAA71-7124-47C3-A0ED-D5B6DD23127A}" type="slidenum">
              <a:rPr lang="pl-PL" smtClean="0"/>
              <a:pPr/>
              <a:t>‹#›</a:t>
            </a:fld>
            <a:endParaRPr lang="pl-P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B90B3F5-E1D0-40F3-827C-AF49CE06ECE6}" type="datetimeFigureOut">
              <a:rPr lang="pl-PL" smtClean="0"/>
              <a:pPr/>
              <a:t>2015-09-14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10EAA71-7124-47C3-A0ED-D5B6DD23127A}" type="slidenum">
              <a:rPr lang="pl-PL" smtClean="0"/>
              <a:pPr/>
              <a:t>‹#›</a:t>
            </a:fld>
            <a:endParaRPr lang="pl-P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B90B3F5-E1D0-40F3-827C-AF49CE06ECE6}" type="datetimeFigureOut">
              <a:rPr lang="pl-PL" smtClean="0"/>
              <a:pPr/>
              <a:t>2015-09-14</a:t>
            </a:fld>
            <a:endParaRPr lang="pl-P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10EAA71-7124-47C3-A0ED-D5B6DD23127A}" type="slidenum">
              <a:rPr lang="pl-PL" smtClean="0"/>
              <a:pPr/>
              <a:t>‹#›</a:t>
            </a:fld>
            <a:endParaRPr lang="pl-P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wipe/>
  </p:transition>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Budowa (wewnętrzna) komputera</a:t>
            </a:r>
            <a:endParaRPr lang="pl-PL" dirty="0"/>
          </a:p>
        </p:txBody>
      </p:sp>
      <p:sp>
        <p:nvSpPr>
          <p:cNvPr id="3" name="Podtytuł 2"/>
          <p:cNvSpPr>
            <a:spLocks noGrp="1"/>
          </p:cNvSpPr>
          <p:nvPr>
            <p:ph type="subTitle" idx="1"/>
          </p:nvPr>
        </p:nvSpPr>
        <p:spPr/>
        <p:txBody>
          <a:bodyPr/>
          <a:lstStyle/>
          <a:p>
            <a:r>
              <a:rPr lang="pl-PL" dirty="0" smtClean="0"/>
              <a:t>Marcin Wojnowski</a:t>
            </a:r>
            <a:endParaRPr lang="pl-PL" dirty="0"/>
          </a:p>
        </p:txBody>
      </p:sp>
    </p:spTree>
    <p:extLst>
      <p:ext uri="{BB962C8B-B14F-4D97-AF65-F5344CB8AC3E}">
        <p14:creationId xmlns="" xmlns:p14="http://schemas.microsoft.com/office/powerpoint/2010/main" val="41002745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675467"/>
            <a:ext cx="7408333" cy="2769757"/>
          </a:xfrm>
        </p:spPr>
        <p:txBody>
          <a:bodyPr/>
          <a:lstStyle/>
          <a:p>
            <a:r>
              <a:rPr lang="pl-PL" b="1" dirty="0"/>
              <a:t>Karta sieciowa</a:t>
            </a:r>
            <a:r>
              <a:rPr lang="pl-PL" dirty="0"/>
              <a:t> - (ang. Network Interface Controller) urządzenie umożliwiające podłączenie komputera do sieci komputerowej. Sieć taka pozwala na łączenie wielu komputerów wyposażonych w podobne karty i przesyłanie za ich pomocą danych. W ten sposób wiele komputerów może korzystać ze wspólnych zasobów takich jak np. drukarka.</a:t>
            </a:r>
          </a:p>
        </p:txBody>
      </p:sp>
      <p:sp>
        <p:nvSpPr>
          <p:cNvPr id="3" name="Tytuł 2"/>
          <p:cNvSpPr>
            <a:spLocks noGrp="1"/>
          </p:cNvSpPr>
          <p:nvPr>
            <p:ph type="title"/>
          </p:nvPr>
        </p:nvSpPr>
        <p:spPr/>
        <p:txBody>
          <a:bodyPr/>
          <a:lstStyle/>
          <a:p>
            <a:r>
              <a:rPr lang="pl-PL" dirty="0" smtClean="0"/>
              <a:t>Karta rozszerzeń</a:t>
            </a:r>
            <a:endParaRPr lang="pl-PL" dirty="0"/>
          </a:p>
        </p:txBody>
      </p:sp>
      <p:pic>
        <p:nvPicPr>
          <p:cNvPr id="8194" name="Picture 2" descr="C:\Users\Marcin\Desktop\siec.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19872" y="5257800"/>
            <a:ext cx="2857500" cy="14115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19871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b="1" dirty="0"/>
              <a:t>Dysk twardy</a:t>
            </a:r>
            <a:r>
              <a:rPr lang="pl-PL" dirty="0"/>
              <a:t> (ang. hard </a:t>
            </a:r>
            <a:r>
              <a:rPr lang="pl-PL" dirty="0" err="1"/>
              <a:t>disk</a:t>
            </a:r>
            <a:r>
              <a:rPr lang="pl-PL" dirty="0"/>
              <a:t>) – urządzenie służące do przechowywania danych. Wewnątrz każdego dysku znajduje się kilka ułożonych jeden nad drugim talerzy. Na nich to właśnie komputer zapisuje wszystkie informacje w postaci plików dokumentów i programów w sposób trwały, co oznacza, że po wyłączeniu komputera i ponownym jego uruchomieniu nadal znajdziemy je tam, gdzie były ostatnio. </a:t>
            </a:r>
            <a:r>
              <a:rPr lang="pl-PL" dirty="0" smtClean="0"/>
              <a:t>Pojemność </a:t>
            </a:r>
            <a:r>
              <a:rPr lang="pl-PL" dirty="0"/>
              <a:t>dysków twardych podaje się w gigabajtach (GB).</a:t>
            </a:r>
          </a:p>
        </p:txBody>
      </p:sp>
      <p:sp>
        <p:nvSpPr>
          <p:cNvPr id="3" name="Tytuł 2"/>
          <p:cNvSpPr>
            <a:spLocks noGrp="1"/>
          </p:cNvSpPr>
          <p:nvPr>
            <p:ph type="title"/>
          </p:nvPr>
        </p:nvSpPr>
        <p:spPr/>
        <p:txBody>
          <a:bodyPr/>
          <a:lstStyle/>
          <a:p>
            <a:r>
              <a:rPr lang="pl-PL" dirty="0" smtClean="0"/>
              <a:t>Dysk twardy </a:t>
            </a:r>
            <a:endParaRPr lang="pl-PL" dirty="0"/>
          </a:p>
        </p:txBody>
      </p:sp>
      <p:pic>
        <p:nvPicPr>
          <p:cNvPr id="9218" name="Picture 2" descr="C:\Users\Marcin\Desktop\dysk.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84168" y="836712"/>
            <a:ext cx="2695575" cy="16954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338746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27584" y="2564904"/>
            <a:ext cx="7408333" cy="3450696"/>
          </a:xfrm>
        </p:spPr>
        <p:txBody>
          <a:bodyPr/>
          <a:lstStyle/>
          <a:p>
            <a:r>
              <a:rPr lang="pl-PL" b="1" dirty="0" smtClean="0"/>
              <a:t>Dysk SSD (</a:t>
            </a:r>
            <a:r>
              <a:rPr lang="pl-PL" i="1" dirty="0" smtClean="0"/>
              <a:t>solid state </a:t>
            </a:r>
            <a:r>
              <a:rPr lang="pl-PL" i="1" dirty="0" err="1" smtClean="0"/>
              <a:t>disk</a:t>
            </a:r>
            <a:r>
              <a:rPr lang="pl-PL" i="1" dirty="0" smtClean="0"/>
              <a:t>)</a:t>
            </a:r>
            <a:r>
              <a:rPr lang="pl-PL" b="1" dirty="0" smtClean="0"/>
              <a:t> </a:t>
            </a:r>
            <a:r>
              <a:rPr lang="pl-PL" dirty="0" smtClean="0"/>
              <a:t>– urządzenie zbudowane w oparciu o pamięć </a:t>
            </a:r>
            <a:r>
              <a:rPr lang="pl-PL" dirty="0" err="1" smtClean="0"/>
              <a:t>flash</a:t>
            </a:r>
            <a:r>
              <a:rPr lang="pl-PL" dirty="0" smtClean="0"/>
              <a:t> (elektroniczne). Obecnie dyski SSD powoli wypierają dyski talerzowe.</a:t>
            </a:r>
            <a:endParaRPr lang="pl-PL" dirty="0"/>
          </a:p>
        </p:txBody>
      </p:sp>
      <p:sp>
        <p:nvSpPr>
          <p:cNvPr id="3" name="Tytuł 2"/>
          <p:cNvSpPr>
            <a:spLocks noGrp="1"/>
          </p:cNvSpPr>
          <p:nvPr>
            <p:ph type="title"/>
          </p:nvPr>
        </p:nvSpPr>
        <p:spPr/>
        <p:txBody>
          <a:bodyPr/>
          <a:lstStyle/>
          <a:p>
            <a:r>
              <a:rPr lang="pl-PL" dirty="0" smtClean="0"/>
              <a:t>Dysk twardy SSD</a:t>
            </a:r>
            <a:endParaRPr lang="pl-PL" dirty="0"/>
          </a:p>
        </p:txBody>
      </p:sp>
      <p:pic>
        <p:nvPicPr>
          <p:cNvPr id="10242" name="Picture 2" descr="C:\Users\Marcin\Desktop\ss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63888" y="4077072"/>
            <a:ext cx="3506149" cy="223224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596207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27584" y="2636912"/>
            <a:ext cx="7704856" cy="2016224"/>
          </a:xfrm>
        </p:spPr>
        <p:txBody>
          <a:bodyPr>
            <a:noAutofit/>
          </a:bodyPr>
          <a:lstStyle/>
          <a:p>
            <a:r>
              <a:rPr lang="pl-PL" b="1" dirty="0" smtClean="0"/>
              <a:t>DVD </a:t>
            </a:r>
            <a:r>
              <a:rPr lang="pl-PL" dirty="0" smtClean="0"/>
              <a:t>(Digital Video </a:t>
            </a:r>
            <a:r>
              <a:rPr lang="pl-PL" dirty="0" err="1" smtClean="0"/>
              <a:t>Disc</a:t>
            </a:r>
            <a:r>
              <a:rPr lang="pl-PL" dirty="0" smtClean="0"/>
              <a:t>) </a:t>
            </a:r>
            <a:r>
              <a:rPr lang="pl-PL" dirty="0" smtClean="0"/>
              <a:t>rozpowszechniony w roku 1995 standard zapisu danych na optycznym nośniku danych, podobnym do CD-ROM (te same wymiary: 12 lub 8 cm) lecz o większej pojemności uzyskanej dzięki zwiększeniu gęstości </a:t>
            </a:r>
            <a:r>
              <a:rPr lang="pl-PL" dirty="0" smtClean="0"/>
              <a:t>zapisu.</a:t>
            </a:r>
            <a:endParaRPr lang="pl-PL" dirty="0"/>
          </a:p>
        </p:txBody>
      </p:sp>
      <p:sp>
        <p:nvSpPr>
          <p:cNvPr id="3" name="Tytuł 2"/>
          <p:cNvSpPr>
            <a:spLocks noGrp="1"/>
          </p:cNvSpPr>
          <p:nvPr>
            <p:ph type="title"/>
          </p:nvPr>
        </p:nvSpPr>
        <p:spPr/>
        <p:txBody>
          <a:bodyPr/>
          <a:lstStyle/>
          <a:p>
            <a:r>
              <a:rPr lang="pl-PL" dirty="0" smtClean="0"/>
              <a:t>Napęd DVD</a:t>
            </a:r>
            <a:endParaRPr lang="pl-PL" dirty="0"/>
          </a:p>
        </p:txBody>
      </p:sp>
      <p:pic>
        <p:nvPicPr>
          <p:cNvPr id="11266" name="Picture 2" descr="C:\Users\Marcin\Desktop\c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36096" y="4365104"/>
            <a:ext cx="2657475" cy="17240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839933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99592" y="3284984"/>
            <a:ext cx="7408333" cy="3129797"/>
          </a:xfrm>
        </p:spPr>
        <p:txBody>
          <a:bodyPr/>
          <a:lstStyle/>
          <a:p>
            <a:r>
              <a:rPr lang="pl-PL" b="1" dirty="0" smtClean="0"/>
              <a:t>Dysk elastyczny </a:t>
            </a:r>
            <a:r>
              <a:rPr lang="pl-PL" dirty="0" smtClean="0"/>
              <a:t>(ang. </a:t>
            </a:r>
            <a:r>
              <a:rPr lang="pl-PL" dirty="0" err="1" smtClean="0"/>
              <a:t>floppy</a:t>
            </a:r>
            <a:r>
              <a:rPr lang="pl-PL" dirty="0" smtClean="0"/>
              <a:t> </a:t>
            </a:r>
            <a:r>
              <a:rPr lang="pl-PL" dirty="0" err="1" smtClean="0"/>
              <a:t>disk</a:t>
            </a:r>
            <a:r>
              <a:rPr lang="pl-PL" dirty="0" smtClean="0"/>
              <a:t>, </a:t>
            </a:r>
            <a:r>
              <a:rPr lang="pl-PL" dirty="0" err="1" smtClean="0"/>
              <a:t>diskette</a:t>
            </a:r>
            <a:r>
              <a:rPr lang="pl-PL" dirty="0" smtClean="0"/>
              <a:t>) – zwany potocznie dyskietką – jest wymiennym dyskiem magnetycznym w postaci obustronnie zapisywanego talerza. Średnica talerza wynosi 3,5 cala. Talerz umieszczony jest w plastikowej obudowie. Standardowa pojemność dyskietki wynosi 1,44 MB. Obecnie stacje dyskietek nie są montowane w stacjach roboczych.</a:t>
            </a:r>
            <a:endParaRPr lang="pl-PL" dirty="0"/>
          </a:p>
        </p:txBody>
      </p:sp>
      <p:sp>
        <p:nvSpPr>
          <p:cNvPr id="3" name="Tytuł 2"/>
          <p:cNvSpPr>
            <a:spLocks noGrp="1"/>
          </p:cNvSpPr>
          <p:nvPr>
            <p:ph type="title"/>
          </p:nvPr>
        </p:nvSpPr>
        <p:spPr/>
        <p:txBody>
          <a:bodyPr/>
          <a:lstStyle/>
          <a:p>
            <a:r>
              <a:rPr lang="pl-PL" dirty="0" smtClean="0"/>
              <a:t>Dysk elastyczny</a:t>
            </a:r>
            <a:endParaRPr lang="pl-PL" dirty="0"/>
          </a:p>
        </p:txBody>
      </p:sp>
      <p:pic>
        <p:nvPicPr>
          <p:cNvPr id="1026" name="Picture 2" descr="C:\Users\mar\Desktop\dyskietka.jpg"/>
          <p:cNvPicPr>
            <a:picLocks noChangeAspect="1" noChangeArrowheads="1"/>
          </p:cNvPicPr>
          <p:nvPr/>
        </p:nvPicPr>
        <p:blipFill>
          <a:blip r:embed="rId2" cstate="print"/>
          <a:srcRect/>
          <a:stretch>
            <a:fillRect/>
          </a:stretch>
        </p:blipFill>
        <p:spPr bwMode="auto">
          <a:xfrm>
            <a:off x="645981" y="1856130"/>
            <a:ext cx="2197827" cy="1444059"/>
          </a:xfrm>
          <a:prstGeom prst="rect">
            <a:avLst/>
          </a:prstGeom>
          <a:noFill/>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a:t>Zasilacz</a:t>
            </a:r>
            <a:r>
              <a:rPr lang="pl-PL" dirty="0"/>
              <a:t> – jest elementem wewnętrznej budowy komputera. Jego główne zadanie to redukcja napięcia wychodzącego z sieci, czyli 220 V do 5 i 12 V. Zasilanie o takim właśnie napięciu jest potrzebne do pracy poszczególnych elementów systemu.</a:t>
            </a:r>
          </a:p>
        </p:txBody>
      </p:sp>
      <p:sp>
        <p:nvSpPr>
          <p:cNvPr id="3" name="Tytuł 2"/>
          <p:cNvSpPr>
            <a:spLocks noGrp="1"/>
          </p:cNvSpPr>
          <p:nvPr>
            <p:ph type="title"/>
          </p:nvPr>
        </p:nvSpPr>
        <p:spPr/>
        <p:txBody>
          <a:bodyPr/>
          <a:lstStyle/>
          <a:p>
            <a:r>
              <a:rPr lang="pl-PL" dirty="0" smtClean="0"/>
              <a:t>Zasilacz</a:t>
            </a:r>
            <a:endParaRPr lang="pl-PL" dirty="0"/>
          </a:p>
        </p:txBody>
      </p:sp>
      <p:pic>
        <p:nvPicPr>
          <p:cNvPr id="12290" name="Picture 2" descr="C:\Users\Marcin\Desktop\zasilacz.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47864" y="4869160"/>
            <a:ext cx="2752725" cy="16573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537060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a:t>Przewody logiczne</a:t>
            </a:r>
            <a:r>
              <a:rPr lang="pl-PL" dirty="0"/>
              <a:t> – są to przewody, dzięki którym przesyłane są informacje  pomiędzy dyskami (elastycznymi, stałymi, optycznymi) a płytą główną. </a:t>
            </a:r>
          </a:p>
        </p:txBody>
      </p:sp>
      <p:sp>
        <p:nvSpPr>
          <p:cNvPr id="3" name="Tytuł 2"/>
          <p:cNvSpPr>
            <a:spLocks noGrp="1"/>
          </p:cNvSpPr>
          <p:nvPr>
            <p:ph type="title"/>
          </p:nvPr>
        </p:nvSpPr>
        <p:spPr/>
        <p:txBody>
          <a:bodyPr/>
          <a:lstStyle/>
          <a:p>
            <a:r>
              <a:rPr lang="pl-PL" dirty="0" smtClean="0"/>
              <a:t>Przewody logiczne</a:t>
            </a:r>
            <a:endParaRPr lang="pl-PL" dirty="0"/>
          </a:p>
        </p:txBody>
      </p:sp>
      <p:pic>
        <p:nvPicPr>
          <p:cNvPr id="13315" name="Picture 3" descr="C:\Users\Marcin\Desktop\przew.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39752" y="4538662"/>
            <a:ext cx="4076700" cy="16478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067790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2132856"/>
            <a:ext cx="8352927" cy="4104456"/>
          </a:xfrm>
        </p:spPr>
        <p:txBody>
          <a:bodyPr>
            <a:normAutofit fontScale="62500" lnSpcReduction="20000"/>
          </a:bodyPr>
          <a:lstStyle/>
          <a:p>
            <a:r>
              <a:rPr lang="pl-PL" b="1" dirty="0"/>
              <a:t>Gniazda na płycie głównej:</a:t>
            </a:r>
            <a:endParaRPr lang="pl-PL" dirty="0"/>
          </a:p>
          <a:p>
            <a:r>
              <a:rPr lang="pl-PL" b="1" dirty="0"/>
              <a:t>Gniazdo </a:t>
            </a:r>
            <a:r>
              <a:rPr lang="pl-PL" b="1" dirty="0" err="1"/>
              <a:t>socket</a:t>
            </a:r>
            <a:r>
              <a:rPr lang="pl-PL" b="1" dirty="0"/>
              <a:t> </a:t>
            </a:r>
            <a:r>
              <a:rPr lang="pl-PL" dirty="0"/>
              <a:t>– miejsce na procesor.</a:t>
            </a:r>
          </a:p>
          <a:p>
            <a:r>
              <a:rPr lang="pl-PL" b="1" dirty="0"/>
              <a:t>Gniazdo AGP </a:t>
            </a:r>
            <a:r>
              <a:rPr lang="pl-PL" dirty="0"/>
              <a:t>– miejsce na kartę graficzna (w starych typach płyt może tego gniazda nie być).</a:t>
            </a:r>
          </a:p>
          <a:p>
            <a:r>
              <a:rPr lang="pl-PL" b="1" dirty="0"/>
              <a:t>Złącze </a:t>
            </a:r>
            <a:r>
              <a:rPr lang="pl-PL" b="1" dirty="0" err="1"/>
              <a:t>IrDA</a:t>
            </a:r>
            <a:r>
              <a:rPr lang="pl-PL" b="1" dirty="0"/>
              <a:t> </a:t>
            </a:r>
            <a:r>
              <a:rPr lang="pl-PL" dirty="0"/>
              <a:t>– złącze to pozwala na korzystanie z urządzeń takich jak mysz czy klawiatura bezprzewodowa, które łączą się z komputerem za pomocą fal podczerwonych.</a:t>
            </a:r>
          </a:p>
          <a:p>
            <a:r>
              <a:rPr lang="pl-PL" b="1" dirty="0"/>
              <a:t>Gniazdo PCI </a:t>
            </a:r>
            <a:r>
              <a:rPr lang="pl-PL" dirty="0"/>
              <a:t>– standardowe gniazdo, poprzez które łączą się z płytą wszelkie urządzenia wewnętrzne np. karty muzyczne.</a:t>
            </a:r>
          </a:p>
          <a:p>
            <a:r>
              <a:rPr lang="pl-PL" b="1" dirty="0"/>
              <a:t>Gniazdo na moduły pamięci </a:t>
            </a:r>
            <a:r>
              <a:rPr lang="pl-PL" dirty="0"/>
              <a:t>– do którego podpina się pamięć RAM.</a:t>
            </a:r>
          </a:p>
          <a:p>
            <a:r>
              <a:rPr lang="pl-PL" b="1" dirty="0"/>
              <a:t>Port stacji dyskietek </a:t>
            </a:r>
            <a:r>
              <a:rPr lang="pl-PL" dirty="0"/>
              <a:t>– tutaj podpina się tzw. taśmę, która łączy stację dyskietek z płytą główną.</a:t>
            </a:r>
          </a:p>
          <a:p>
            <a:r>
              <a:rPr lang="pl-PL" b="1" dirty="0"/>
              <a:t>Port IDE </a:t>
            </a:r>
            <a:r>
              <a:rPr lang="pl-PL" dirty="0"/>
              <a:t>– tutaj podpina się taśmę, a do niej dyski twarde lub CD-ROM.</a:t>
            </a:r>
          </a:p>
          <a:p>
            <a:r>
              <a:rPr lang="pl-PL" b="1" dirty="0"/>
              <a:t>Złącze </a:t>
            </a:r>
            <a:r>
              <a:rPr lang="pl-PL" b="1" dirty="0" err="1"/>
              <a:t>UltraATA</a:t>
            </a:r>
            <a:r>
              <a:rPr lang="pl-PL" b="1" dirty="0"/>
              <a:t>/100 </a:t>
            </a:r>
            <a:r>
              <a:rPr lang="pl-PL" dirty="0"/>
              <a:t>– złącze do którego podpina się taśmę nowszego typu niż ta wpinana do złącza IDE.</a:t>
            </a:r>
          </a:p>
          <a:p>
            <a:r>
              <a:rPr lang="pl-PL" dirty="0"/>
              <a:t> </a:t>
            </a:r>
            <a:r>
              <a:rPr lang="pl-PL" b="1" dirty="0" smtClean="0"/>
              <a:t>Porty </a:t>
            </a:r>
            <a:r>
              <a:rPr lang="pl-PL" b="1" dirty="0"/>
              <a:t>do podłączania urządzeń zewnętrznych:</a:t>
            </a:r>
            <a:endParaRPr lang="pl-PL" dirty="0"/>
          </a:p>
          <a:p>
            <a:r>
              <a:rPr lang="pl-PL" b="1" dirty="0"/>
              <a:t>PS/2</a:t>
            </a:r>
            <a:r>
              <a:rPr lang="pl-PL" dirty="0"/>
              <a:t> – porty do których wpina się mysz i klawiaturę.</a:t>
            </a:r>
          </a:p>
          <a:p>
            <a:r>
              <a:rPr lang="pl-PL" b="1" dirty="0"/>
              <a:t>Port LPT </a:t>
            </a:r>
            <a:r>
              <a:rPr lang="pl-PL" dirty="0"/>
              <a:t>– służy do podpinania drukarki lub innych urządzeń np. skanera.</a:t>
            </a:r>
          </a:p>
          <a:p>
            <a:r>
              <a:rPr lang="pl-PL" b="1" dirty="0"/>
              <a:t>Port COM </a:t>
            </a:r>
            <a:r>
              <a:rPr lang="pl-PL" dirty="0"/>
              <a:t>– port starego typu dla myszy (nazywany portem szeregowym). Teraz służy do podpinania np. modemów zewnętrznych.</a:t>
            </a:r>
          </a:p>
          <a:p>
            <a:r>
              <a:rPr lang="pl-PL" b="1" dirty="0"/>
              <a:t>Porty USB </a:t>
            </a:r>
            <a:r>
              <a:rPr lang="pl-PL" dirty="0"/>
              <a:t>– najnowsze porty. Do pojedynczego portu można podpiąć nawet 128 urządzeń.</a:t>
            </a:r>
          </a:p>
          <a:p>
            <a:endParaRPr lang="pl-PL" dirty="0"/>
          </a:p>
        </p:txBody>
      </p:sp>
      <p:sp>
        <p:nvSpPr>
          <p:cNvPr id="3" name="Tytuł 2"/>
          <p:cNvSpPr>
            <a:spLocks noGrp="1"/>
          </p:cNvSpPr>
          <p:nvPr>
            <p:ph type="title"/>
          </p:nvPr>
        </p:nvSpPr>
        <p:spPr/>
        <p:txBody>
          <a:bodyPr/>
          <a:lstStyle/>
          <a:p>
            <a:r>
              <a:rPr lang="pl-PL" dirty="0" smtClean="0"/>
              <a:t>Porty, gniazda</a:t>
            </a:r>
            <a:endParaRPr lang="pl-PL" dirty="0"/>
          </a:p>
        </p:txBody>
      </p:sp>
      <p:sp>
        <p:nvSpPr>
          <p:cNvPr id="4" name="Przycisk akcji: Wstecz lub Poprzedni 3">
            <a:hlinkClick r:id="" action="ppaction://hlinkshowjump?jump=lastslideviewed" highlightClick="1"/>
          </p:cNvPr>
          <p:cNvSpPr/>
          <p:nvPr/>
        </p:nvSpPr>
        <p:spPr>
          <a:xfrm>
            <a:off x="7092280" y="6165304"/>
            <a:ext cx="754384" cy="5212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173886238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dirty="0"/>
              <a:t>Pytania powtórzeniowe:</a:t>
            </a:r>
          </a:p>
          <a:p>
            <a:pPr marL="0" indent="0">
              <a:buNone/>
            </a:pPr>
            <a:r>
              <a:rPr lang="pl-PL" dirty="0"/>
              <a:t>1. Jakie znasz elementy wchodzące w skład budowy komputera? Wskaż je.</a:t>
            </a:r>
          </a:p>
          <a:p>
            <a:pPr marL="0" indent="0">
              <a:buNone/>
            </a:pPr>
            <a:r>
              <a:rPr lang="pl-PL" dirty="0"/>
              <a:t>2. Co wiesz na temat tych urządzeń?</a:t>
            </a:r>
          </a:p>
          <a:p>
            <a:pPr marL="0" indent="0">
              <a:buNone/>
            </a:pPr>
            <a:r>
              <a:rPr lang="pl-PL" dirty="0"/>
              <a:t>Praca domowa:</a:t>
            </a:r>
          </a:p>
          <a:p>
            <a:pPr marL="0" indent="0">
              <a:buNone/>
            </a:pPr>
            <a:r>
              <a:rPr lang="pl-PL" dirty="0"/>
              <a:t>Sprawdź i zapisz w zeszycie, jakie parametry posiada Twój domowy komputer.</a:t>
            </a:r>
          </a:p>
          <a:p>
            <a:r>
              <a:rPr lang="pl-PL" dirty="0"/>
              <a:t> </a:t>
            </a:r>
          </a:p>
          <a:p>
            <a:endParaRPr lang="pl-PL" dirty="0"/>
          </a:p>
        </p:txBody>
      </p:sp>
      <p:sp>
        <p:nvSpPr>
          <p:cNvPr id="3" name="Tytuł 2"/>
          <p:cNvSpPr>
            <a:spLocks noGrp="1"/>
          </p:cNvSpPr>
          <p:nvPr>
            <p:ph type="title"/>
          </p:nvPr>
        </p:nvSpPr>
        <p:spPr/>
        <p:txBody>
          <a:bodyPr/>
          <a:lstStyle/>
          <a:p>
            <a:r>
              <a:rPr lang="pl-PL" smtClean="0"/>
              <a:t>Pytania powtórzeniowe</a:t>
            </a:r>
            <a:endParaRPr lang="pl-PL" dirty="0"/>
          </a:p>
        </p:txBody>
      </p:sp>
    </p:spTree>
    <p:extLst>
      <p:ext uri="{BB962C8B-B14F-4D97-AF65-F5344CB8AC3E}">
        <p14:creationId xmlns="" xmlns:p14="http://schemas.microsoft.com/office/powerpoint/2010/main" val="386600617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2060848"/>
            <a:ext cx="3816424" cy="4442424"/>
          </a:xfrm>
        </p:spPr>
        <p:txBody>
          <a:bodyPr>
            <a:normAutofit fontScale="85000" lnSpcReduction="20000"/>
          </a:bodyPr>
          <a:lstStyle/>
          <a:p>
            <a:pPr marL="0" indent="0">
              <a:buNone/>
            </a:pPr>
            <a:r>
              <a:rPr lang="pl-PL" dirty="0" smtClean="0"/>
              <a:t>Jednostka centralna składa się:</a:t>
            </a:r>
          </a:p>
          <a:p>
            <a:r>
              <a:rPr lang="pl-PL" dirty="0" smtClean="0"/>
              <a:t>płyty głównej,</a:t>
            </a:r>
          </a:p>
          <a:p>
            <a:r>
              <a:rPr lang="pl-PL" dirty="0" smtClean="0"/>
              <a:t>procesora</a:t>
            </a:r>
            <a:r>
              <a:rPr lang="pl-PL" dirty="0"/>
              <a:t>,</a:t>
            </a:r>
          </a:p>
          <a:p>
            <a:r>
              <a:rPr lang="pl-PL" dirty="0" smtClean="0"/>
              <a:t>pamięci </a:t>
            </a:r>
            <a:r>
              <a:rPr lang="pl-PL" dirty="0"/>
              <a:t>stałej ROM,</a:t>
            </a:r>
          </a:p>
          <a:p>
            <a:r>
              <a:rPr lang="pl-PL" dirty="0" smtClean="0"/>
              <a:t>pamięci </a:t>
            </a:r>
            <a:r>
              <a:rPr lang="pl-PL" dirty="0"/>
              <a:t>operacyjnej RAM,</a:t>
            </a:r>
          </a:p>
          <a:p>
            <a:r>
              <a:rPr lang="pl-PL" dirty="0" smtClean="0"/>
              <a:t>dysku </a:t>
            </a:r>
            <a:r>
              <a:rPr lang="pl-PL" dirty="0"/>
              <a:t>twardego,</a:t>
            </a:r>
          </a:p>
          <a:p>
            <a:r>
              <a:rPr lang="pl-PL" dirty="0" smtClean="0"/>
              <a:t>karty </a:t>
            </a:r>
            <a:r>
              <a:rPr lang="pl-PL" dirty="0"/>
              <a:t>graficznej,</a:t>
            </a:r>
          </a:p>
          <a:p>
            <a:r>
              <a:rPr lang="pl-PL" dirty="0" smtClean="0"/>
              <a:t>karty </a:t>
            </a:r>
            <a:r>
              <a:rPr lang="pl-PL" dirty="0"/>
              <a:t>muzycznej,</a:t>
            </a:r>
          </a:p>
          <a:p>
            <a:r>
              <a:rPr lang="pl-PL" dirty="0" smtClean="0"/>
              <a:t>karty </a:t>
            </a:r>
            <a:r>
              <a:rPr lang="pl-PL" dirty="0"/>
              <a:t>sieciowej,</a:t>
            </a:r>
          </a:p>
          <a:p>
            <a:r>
              <a:rPr lang="pl-PL" dirty="0" smtClean="0"/>
              <a:t>czytnika </a:t>
            </a:r>
            <a:r>
              <a:rPr lang="pl-PL" dirty="0"/>
              <a:t>CD-ROM, </a:t>
            </a:r>
          </a:p>
          <a:p>
            <a:r>
              <a:rPr lang="pl-PL" dirty="0" smtClean="0"/>
              <a:t>stacji dyskietek, </a:t>
            </a:r>
          </a:p>
          <a:p>
            <a:r>
              <a:rPr lang="pl-PL" dirty="0" smtClean="0"/>
              <a:t>zasilacza</a:t>
            </a:r>
            <a:r>
              <a:rPr lang="pl-PL" dirty="0"/>
              <a:t>, </a:t>
            </a:r>
          </a:p>
          <a:p>
            <a:r>
              <a:rPr lang="pl-PL" dirty="0" smtClean="0"/>
              <a:t>przewodów </a:t>
            </a:r>
            <a:r>
              <a:rPr lang="pl-PL" dirty="0"/>
              <a:t>zasilających i logicznych</a:t>
            </a:r>
          </a:p>
          <a:p>
            <a:pPr marL="0" indent="0">
              <a:buNone/>
            </a:pPr>
            <a:endParaRPr lang="pl-PL" dirty="0"/>
          </a:p>
        </p:txBody>
      </p:sp>
      <p:sp>
        <p:nvSpPr>
          <p:cNvPr id="3" name="Tytuł 2"/>
          <p:cNvSpPr>
            <a:spLocks noGrp="1"/>
          </p:cNvSpPr>
          <p:nvPr>
            <p:ph type="title"/>
          </p:nvPr>
        </p:nvSpPr>
        <p:spPr/>
        <p:txBody>
          <a:bodyPr/>
          <a:lstStyle/>
          <a:p>
            <a:r>
              <a:rPr lang="pl-PL" dirty="0" smtClean="0"/>
              <a:t>Budowa jednostki centralnej</a:t>
            </a:r>
            <a:endParaRPr lang="pl-PL" dirty="0"/>
          </a:p>
        </p:txBody>
      </p:sp>
      <p:pic>
        <p:nvPicPr>
          <p:cNvPr id="1027" name="Picture 3" descr="C:\Users\Marcin\Desktop\tlo2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635896" y="2636912"/>
            <a:ext cx="5482175" cy="38663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417060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95537" y="2348881"/>
            <a:ext cx="4104456" cy="4451102"/>
          </a:xfrm>
        </p:spPr>
        <p:txBody>
          <a:bodyPr>
            <a:normAutofit lnSpcReduction="10000"/>
          </a:bodyPr>
          <a:lstStyle/>
          <a:p>
            <a:r>
              <a:rPr lang="pl-PL" b="1" dirty="0"/>
              <a:t>Płyta główna</a:t>
            </a:r>
            <a:r>
              <a:rPr lang="pl-PL" dirty="0"/>
              <a:t> jest urządzeniem elektronicznym, do którego podłącza się inne podzespoły komputera m.in. karty rozszerzeń, procesor, pamięć RAM, klawiaturę itp. Od płyty głównej zależy jaka będzie komunikacja między poszczególnymi składnikami komputera.</a:t>
            </a:r>
          </a:p>
        </p:txBody>
      </p:sp>
      <p:sp>
        <p:nvSpPr>
          <p:cNvPr id="3" name="Tytuł 2"/>
          <p:cNvSpPr>
            <a:spLocks noGrp="1"/>
          </p:cNvSpPr>
          <p:nvPr>
            <p:ph type="title"/>
          </p:nvPr>
        </p:nvSpPr>
        <p:spPr/>
        <p:txBody>
          <a:bodyPr/>
          <a:lstStyle/>
          <a:p>
            <a:r>
              <a:rPr lang="pl-PL" dirty="0" smtClean="0"/>
              <a:t>Płyta główna</a:t>
            </a:r>
            <a:endParaRPr lang="pl-PL" dirty="0"/>
          </a:p>
        </p:txBody>
      </p:sp>
      <p:pic>
        <p:nvPicPr>
          <p:cNvPr id="2050" name="Picture 2" descr="C:\Users\Marcin\Desktop\budowa01.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27984" y="2924944"/>
            <a:ext cx="4597524" cy="345813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ole tekstowe 3"/>
          <p:cNvSpPr txBox="1"/>
          <p:nvPr/>
        </p:nvSpPr>
        <p:spPr>
          <a:xfrm>
            <a:off x="5796136" y="6423201"/>
            <a:ext cx="1580882" cy="369332"/>
          </a:xfrm>
          <a:prstGeom prst="rect">
            <a:avLst/>
          </a:prstGeom>
          <a:noFill/>
        </p:spPr>
        <p:txBody>
          <a:bodyPr wrap="none" rtlCol="0">
            <a:spAutoFit/>
          </a:bodyPr>
          <a:lstStyle/>
          <a:p>
            <a:r>
              <a:rPr lang="pl-PL" dirty="0" smtClean="0">
                <a:hlinkClick r:id="rId3" action="ppaction://hlinksldjump"/>
              </a:rPr>
              <a:t>Porty, gniazda</a:t>
            </a:r>
            <a:endParaRPr lang="pl-PL" dirty="0"/>
          </a:p>
        </p:txBody>
      </p:sp>
    </p:spTree>
    <p:extLst>
      <p:ext uri="{BB962C8B-B14F-4D97-AF65-F5344CB8AC3E}">
        <p14:creationId xmlns="" xmlns:p14="http://schemas.microsoft.com/office/powerpoint/2010/main" val="20430475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3" y="2204864"/>
            <a:ext cx="5112567" cy="4464495"/>
          </a:xfrm>
        </p:spPr>
        <p:txBody>
          <a:bodyPr>
            <a:normAutofit fontScale="92500" lnSpcReduction="10000"/>
          </a:bodyPr>
          <a:lstStyle/>
          <a:p>
            <a:r>
              <a:rPr lang="pl-PL" b="1" dirty="0"/>
              <a:t>Procesor</a:t>
            </a:r>
            <a:r>
              <a:rPr lang="pl-PL" dirty="0"/>
              <a:t> jest podstawowym elementem komputera. Nazywany jest jego „mózgiem” lub „sercem”. Od niego zależy szybkość działania komputera. Procesor przetwarza dane oraz kontroluje współpracę wszystkich części komputera. Charakteryzowany jest ze względu na wydajność, czyli szybkość, z jaką jest w stanie wykonywać zlecone mu zadania. Miarą wydajności jest częstotliwość pracy mierzona w megahercach (MHz). Najczęściej wyższa częstotliwość oznacza szybszy procesor. </a:t>
            </a:r>
          </a:p>
        </p:txBody>
      </p:sp>
      <p:sp>
        <p:nvSpPr>
          <p:cNvPr id="3" name="Tytuł 2"/>
          <p:cNvSpPr>
            <a:spLocks noGrp="1"/>
          </p:cNvSpPr>
          <p:nvPr>
            <p:ph type="title"/>
          </p:nvPr>
        </p:nvSpPr>
        <p:spPr/>
        <p:txBody>
          <a:bodyPr/>
          <a:lstStyle/>
          <a:p>
            <a:r>
              <a:rPr lang="pl-PL" b="1" dirty="0"/>
              <a:t>Procesor i jego rola</a:t>
            </a:r>
            <a:endParaRPr lang="pl-PL" dirty="0"/>
          </a:p>
        </p:txBody>
      </p:sp>
      <p:pic>
        <p:nvPicPr>
          <p:cNvPr id="3075" name="Picture 3" descr="C:\Users\Marcin\Desktop\am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20072" y="2552287"/>
            <a:ext cx="3530425" cy="2349337"/>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C:\Users\Marcin\Desktop\intel.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16613" y="4725144"/>
            <a:ext cx="2524125" cy="18097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565883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a:t>Pamięć</a:t>
            </a:r>
            <a:r>
              <a:rPr lang="pl-PL" dirty="0"/>
              <a:t> potrzebna jest komputerowi do zapamiętania sekwencji operacji, które wykonuje. Bez pamięci nie dałoby się komputera zaprogramować, tzn. zmusić go do wykonania wielu kolejnych </a:t>
            </a:r>
            <a:r>
              <a:rPr lang="pl-PL" dirty="0" smtClean="0"/>
              <a:t>operacji.</a:t>
            </a:r>
          </a:p>
          <a:p>
            <a:r>
              <a:rPr lang="pl-PL" dirty="0" smtClean="0"/>
              <a:t>W </a:t>
            </a:r>
            <a:r>
              <a:rPr lang="pl-PL" dirty="0"/>
              <a:t>pamięci możemy wyróżnić </a:t>
            </a:r>
            <a:r>
              <a:rPr lang="pl-PL" b="1" dirty="0"/>
              <a:t>pamięć stałą ROM</a:t>
            </a:r>
            <a:r>
              <a:rPr lang="pl-PL" dirty="0"/>
              <a:t> (Read </a:t>
            </a:r>
            <a:r>
              <a:rPr lang="pl-PL" dirty="0" err="1"/>
              <a:t>Only</a:t>
            </a:r>
            <a:r>
              <a:rPr lang="pl-PL" dirty="0"/>
              <a:t> Memory - Pamięć Tylko do Odczytu) oraz </a:t>
            </a:r>
            <a:r>
              <a:rPr lang="pl-PL" b="1" dirty="0"/>
              <a:t>pamięć operacyjną RAM</a:t>
            </a:r>
            <a:r>
              <a:rPr lang="pl-PL" dirty="0"/>
              <a:t> (</a:t>
            </a:r>
            <a:r>
              <a:rPr lang="pl-PL" dirty="0" err="1"/>
              <a:t>Random</a:t>
            </a:r>
            <a:r>
              <a:rPr lang="pl-PL" dirty="0"/>
              <a:t> Access Memory - Pamięć o Dostępie Swobodnym)</a:t>
            </a:r>
          </a:p>
        </p:txBody>
      </p:sp>
      <p:sp>
        <p:nvSpPr>
          <p:cNvPr id="3" name="Tytuł 2"/>
          <p:cNvSpPr>
            <a:spLocks noGrp="1"/>
          </p:cNvSpPr>
          <p:nvPr>
            <p:ph type="title"/>
          </p:nvPr>
        </p:nvSpPr>
        <p:spPr/>
        <p:txBody>
          <a:bodyPr/>
          <a:lstStyle/>
          <a:p>
            <a:r>
              <a:rPr lang="pl-PL" b="1" dirty="0"/>
              <a:t>Pamięci RAM i ROM</a:t>
            </a:r>
            <a:endParaRPr lang="pl-PL" dirty="0"/>
          </a:p>
        </p:txBody>
      </p:sp>
    </p:spTree>
    <p:extLst>
      <p:ext uri="{BB962C8B-B14F-4D97-AF65-F5344CB8AC3E}">
        <p14:creationId xmlns="" xmlns:p14="http://schemas.microsoft.com/office/powerpoint/2010/main" val="398141448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39553" y="2420888"/>
            <a:ext cx="5263872" cy="4248472"/>
          </a:xfrm>
        </p:spPr>
        <p:txBody>
          <a:bodyPr>
            <a:normAutofit/>
          </a:bodyPr>
          <a:lstStyle/>
          <a:p>
            <a:r>
              <a:rPr lang="pl-PL" b="1" dirty="0" smtClean="0"/>
              <a:t>ROM </a:t>
            </a:r>
            <a:r>
              <a:rPr lang="pl-PL" dirty="0" smtClean="0"/>
              <a:t>(</a:t>
            </a:r>
            <a:r>
              <a:rPr lang="pl-PL" dirty="0" err="1" smtClean="0"/>
              <a:t>Read</a:t>
            </a:r>
            <a:r>
              <a:rPr lang="pl-PL" dirty="0" smtClean="0"/>
              <a:t> </a:t>
            </a:r>
            <a:r>
              <a:rPr lang="pl-PL" dirty="0" err="1" smtClean="0"/>
              <a:t>Only</a:t>
            </a:r>
            <a:r>
              <a:rPr lang="pl-PL" dirty="0" smtClean="0"/>
              <a:t> </a:t>
            </a:r>
            <a:r>
              <a:rPr lang="pl-PL" dirty="0" err="1" smtClean="0"/>
              <a:t>Memory</a:t>
            </a:r>
            <a:r>
              <a:rPr lang="pl-PL" dirty="0" smtClean="0"/>
              <a:t>) </a:t>
            </a:r>
            <a:r>
              <a:rPr lang="pl-PL" dirty="0"/>
              <a:t>jest układem </a:t>
            </a:r>
            <a:r>
              <a:rPr lang="pl-PL" dirty="0" smtClean="0"/>
              <a:t>elektronicznym</a:t>
            </a:r>
            <a:r>
              <a:rPr lang="pl-PL" dirty="0"/>
              <a:t> </a:t>
            </a:r>
            <a:r>
              <a:rPr lang="pl-PL" dirty="0" smtClean="0"/>
              <a:t>tylko do odczytu. </a:t>
            </a:r>
            <a:r>
              <a:rPr lang="pl-PL" dirty="0"/>
              <a:t>Pamięć ta przechowuje informację o urządzeniach podłączonych do komputera, jak również o tym gdzie szukać sytemu operacyjnego (programu, który odpowiedzialny jest za komunikację między komputerem a człowiekiem) zaraz po włączeniu komputera.</a:t>
            </a:r>
          </a:p>
        </p:txBody>
      </p:sp>
      <p:sp>
        <p:nvSpPr>
          <p:cNvPr id="3" name="Tytuł 2"/>
          <p:cNvSpPr>
            <a:spLocks noGrp="1"/>
          </p:cNvSpPr>
          <p:nvPr>
            <p:ph type="title"/>
          </p:nvPr>
        </p:nvSpPr>
        <p:spPr/>
        <p:txBody>
          <a:bodyPr/>
          <a:lstStyle/>
          <a:p>
            <a:r>
              <a:rPr lang="pl-PL" dirty="0" smtClean="0"/>
              <a:t>Pamięć ROM</a:t>
            </a:r>
            <a:endParaRPr lang="pl-PL" dirty="0"/>
          </a:p>
        </p:txBody>
      </p:sp>
      <p:pic>
        <p:nvPicPr>
          <p:cNvPr id="1026" name="Picture 2" descr="C:\Users\mar\Desktop\rom.png"/>
          <p:cNvPicPr>
            <a:picLocks noChangeAspect="1" noChangeArrowheads="1"/>
          </p:cNvPicPr>
          <p:nvPr/>
        </p:nvPicPr>
        <p:blipFill>
          <a:blip r:embed="rId2" cstate="print"/>
          <a:srcRect/>
          <a:stretch>
            <a:fillRect/>
          </a:stretch>
        </p:blipFill>
        <p:spPr bwMode="auto">
          <a:xfrm>
            <a:off x="5580112" y="2492896"/>
            <a:ext cx="3203848" cy="3557616"/>
          </a:xfrm>
          <a:prstGeom prst="rect">
            <a:avLst/>
          </a:prstGeom>
          <a:noFill/>
        </p:spPr>
      </p:pic>
    </p:spTree>
    <p:extLst>
      <p:ext uri="{BB962C8B-B14F-4D97-AF65-F5344CB8AC3E}">
        <p14:creationId xmlns="" xmlns:p14="http://schemas.microsoft.com/office/powerpoint/2010/main" val="11660812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50999" y="2574338"/>
            <a:ext cx="8568952" cy="2913773"/>
          </a:xfrm>
        </p:spPr>
        <p:txBody>
          <a:bodyPr>
            <a:normAutofit lnSpcReduction="10000"/>
          </a:bodyPr>
          <a:lstStyle/>
          <a:p>
            <a:r>
              <a:rPr lang="pl-PL" b="1" dirty="0"/>
              <a:t>Pamięć RAM </a:t>
            </a:r>
            <a:r>
              <a:rPr lang="pl-PL" b="1" dirty="0" smtClean="0"/>
              <a:t> (Random Access </a:t>
            </a:r>
            <a:r>
              <a:rPr lang="pl-PL" b="1" dirty="0" err="1" smtClean="0"/>
              <a:t>Memory</a:t>
            </a:r>
            <a:r>
              <a:rPr lang="pl-PL" b="1" dirty="0" smtClean="0"/>
              <a:t>)</a:t>
            </a:r>
            <a:r>
              <a:rPr lang="pl-PL" dirty="0" smtClean="0"/>
              <a:t> </a:t>
            </a:r>
            <a:r>
              <a:rPr lang="pl-PL" dirty="0"/>
              <a:t>– jest to pamięć o dostępie swobodnym, co znaczy, że możemy z niej korzystać, zapisywać do niej informacje i pobierać z niej informacje. </a:t>
            </a:r>
            <a:r>
              <a:rPr lang="pl-PL" dirty="0" smtClean="0"/>
              <a:t>Po </a:t>
            </a:r>
            <a:r>
              <a:rPr lang="pl-PL" dirty="0"/>
              <a:t>wyłączeniu komputera zawartość RAM zostaje wyczyszczona, dlatego też pamięć ta jest nazywana pamięcią ulotną. Wielkość pamięci wyraża się w MB. Im większa jest pamięć tym komputer szybciej działa, ponieważ może szybciej pobierać dane. </a:t>
            </a:r>
          </a:p>
        </p:txBody>
      </p:sp>
      <p:sp>
        <p:nvSpPr>
          <p:cNvPr id="3" name="Tytuł 2"/>
          <p:cNvSpPr>
            <a:spLocks noGrp="1"/>
          </p:cNvSpPr>
          <p:nvPr>
            <p:ph type="title"/>
          </p:nvPr>
        </p:nvSpPr>
        <p:spPr/>
        <p:txBody>
          <a:bodyPr/>
          <a:lstStyle/>
          <a:p>
            <a:r>
              <a:rPr lang="pl-PL" dirty="0" smtClean="0"/>
              <a:t>Pamięć RAM</a:t>
            </a:r>
            <a:endParaRPr lang="pl-PL" dirty="0"/>
          </a:p>
        </p:txBody>
      </p:sp>
      <p:pic>
        <p:nvPicPr>
          <p:cNvPr id="2050" name="Picture 2" descr="C:\Users\mar\Desktop\ram.jpg"/>
          <p:cNvPicPr>
            <a:picLocks noChangeAspect="1" noChangeArrowheads="1"/>
          </p:cNvPicPr>
          <p:nvPr/>
        </p:nvPicPr>
        <p:blipFill>
          <a:blip r:embed="rId2" cstate="print"/>
          <a:srcRect/>
          <a:stretch>
            <a:fillRect/>
          </a:stretch>
        </p:blipFill>
        <p:spPr bwMode="auto">
          <a:xfrm>
            <a:off x="2555776" y="5229201"/>
            <a:ext cx="3442245" cy="1628800"/>
          </a:xfrm>
          <a:prstGeom prst="rect">
            <a:avLst/>
          </a:prstGeom>
          <a:noFill/>
        </p:spPr>
      </p:pic>
    </p:spTree>
    <p:extLst>
      <p:ext uri="{BB962C8B-B14F-4D97-AF65-F5344CB8AC3E}">
        <p14:creationId xmlns="" xmlns:p14="http://schemas.microsoft.com/office/powerpoint/2010/main" val="27951880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a:t>Karta graficzna</a:t>
            </a:r>
            <a:r>
              <a:rPr lang="pl-PL" dirty="0"/>
              <a:t> - (ang. video </a:t>
            </a:r>
            <a:r>
              <a:rPr lang="pl-PL" dirty="0" err="1"/>
              <a:t>card</a:t>
            </a:r>
            <a:r>
              <a:rPr lang="pl-PL" dirty="0"/>
              <a:t>) specjalny układ elektroniczny zamontowany na płycie głównej (w gnieździe PCI lub AGP) umożliwiający tworzenie obrazu wyświetlanego potem na ekranie. </a:t>
            </a:r>
          </a:p>
        </p:txBody>
      </p:sp>
      <p:sp>
        <p:nvSpPr>
          <p:cNvPr id="3" name="Tytuł 2"/>
          <p:cNvSpPr>
            <a:spLocks noGrp="1"/>
          </p:cNvSpPr>
          <p:nvPr>
            <p:ph type="title"/>
          </p:nvPr>
        </p:nvSpPr>
        <p:spPr/>
        <p:txBody>
          <a:bodyPr/>
          <a:lstStyle/>
          <a:p>
            <a:r>
              <a:rPr lang="pl-PL" dirty="0" smtClean="0"/>
              <a:t>Karty rozszerzeń</a:t>
            </a:r>
            <a:endParaRPr lang="pl-PL" dirty="0"/>
          </a:p>
        </p:txBody>
      </p:sp>
      <p:pic>
        <p:nvPicPr>
          <p:cNvPr id="6146" name="Picture 2" descr="C:\Users\Marcin\Desktop\graficzn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36925" y="4614571"/>
            <a:ext cx="2647950" cy="17240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612181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675467"/>
            <a:ext cx="7408333" cy="2841765"/>
          </a:xfrm>
        </p:spPr>
        <p:txBody>
          <a:bodyPr/>
          <a:lstStyle/>
          <a:p>
            <a:r>
              <a:rPr lang="pl-PL" b="1" dirty="0"/>
              <a:t>Karta dźwiękowa</a:t>
            </a:r>
            <a:r>
              <a:rPr lang="pl-PL" dirty="0"/>
              <a:t> – (ang. </a:t>
            </a:r>
            <a:r>
              <a:rPr lang="pl-PL" dirty="0" err="1"/>
              <a:t>sound</a:t>
            </a:r>
            <a:r>
              <a:rPr lang="pl-PL" dirty="0"/>
              <a:t> </a:t>
            </a:r>
            <a:r>
              <a:rPr lang="pl-PL" dirty="0" err="1"/>
              <a:t>card</a:t>
            </a:r>
            <a:r>
              <a:rPr lang="pl-PL" dirty="0"/>
              <a:t>) zwana też kartą muzyczną - specjalne urządzenie elektroniczne, pozwalające na odtwarzanie oraz wprowadzanie dźwięków do komputera w postaci plików muzycznych. Karty muzyczne umożliwiają także podłączenie do nich głośników, </a:t>
            </a:r>
            <a:r>
              <a:rPr lang="pl-PL" dirty="0" smtClean="0"/>
              <a:t>wzmacniacza lub mikrofonu.</a:t>
            </a:r>
            <a:endParaRPr lang="pl-PL" dirty="0"/>
          </a:p>
        </p:txBody>
      </p:sp>
      <p:sp>
        <p:nvSpPr>
          <p:cNvPr id="3" name="Tytuł 2"/>
          <p:cNvSpPr>
            <a:spLocks noGrp="1"/>
          </p:cNvSpPr>
          <p:nvPr>
            <p:ph type="title"/>
          </p:nvPr>
        </p:nvSpPr>
        <p:spPr/>
        <p:txBody>
          <a:bodyPr/>
          <a:lstStyle/>
          <a:p>
            <a:r>
              <a:rPr lang="pl-PL" dirty="0" smtClean="0"/>
              <a:t>Karta rozszerzeń</a:t>
            </a:r>
            <a:endParaRPr lang="pl-PL" dirty="0"/>
          </a:p>
        </p:txBody>
      </p:sp>
      <p:pic>
        <p:nvPicPr>
          <p:cNvPr id="7170" name="Picture 2" descr="C:\Users\Marcin\Desktop\dzwiekow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03848" y="4938841"/>
            <a:ext cx="2466975" cy="18478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054086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182</TotalTime>
  <Words>911</Words>
  <Application>Microsoft Office PowerPoint</Application>
  <PresentationFormat>Pokaz na ekranie (4:3)</PresentationFormat>
  <Paragraphs>68</Paragraphs>
  <Slides>18</Slides>
  <Notes>0</Notes>
  <HiddenSlides>1</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Kształt fali</vt:lpstr>
      <vt:lpstr>Budowa (wewnętrzna) komputera</vt:lpstr>
      <vt:lpstr>Budowa jednostki centralnej</vt:lpstr>
      <vt:lpstr>Płyta główna</vt:lpstr>
      <vt:lpstr>Procesor i jego rola</vt:lpstr>
      <vt:lpstr>Pamięci RAM i ROM</vt:lpstr>
      <vt:lpstr>Pamięć ROM</vt:lpstr>
      <vt:lpstr>Pamięć RAM</vt:lpstr>
      <vt:lpstr>Karty rozszerzeń</vt:lpstr>
      <vt:lpstr>Karta rozszerzeń</vt:lpstr>
      <vt:lpstr>Karta rozszerzeń</vt:lpstr>
      <vt:lpstr>Dysk twardy </vt:lpstr>
      <vt:lpstr>Dysk twardy SSD</vt:lpstr>
      <vt:lpstr>Napęd DVD</vt:lpstr>
      <vt:lpstr>Dysk elastyczny</vt:lpstr>
      <vt:lpstr>Zasilacz</vt:lpstr>
      <vt:lpstr>Przewody logiczne</vt:lpstr>
      <vt:lpstr>Porty, gniazda</vt:lpstr>
      <vt:lpstr>Pytania powtórzeniowe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Budowa komputera</dc:title>
  <dc:creator>Marcin</dc:creator>
  <cp:lastModifiedBy>mar</cp:lastModifiedBy>
  <cp:revision>41</cp:revision>
  <dcterms:created xsi:type="dcterms:W3CDTF">2015-09-09T09:39:38Z</dcterms:created>
  <dcterms:modified xsi:type="dcterms:W3CDTF">2015-09-14T08:20:43Z</dcterms:modified>
</cp:coreProperties>
</file>